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566" r:id="rId2"/>
    <p:sldId id="568" r:id="rId3"/>
    <p:sldId id="569" r:id="rId4"/>
    <p:sldId id="570" r:id="rId5"/>
    <p:sldId id="571" r:id="rId6"/>
    <p:sldId id="572" r:id="rId7"/>
    <p:sldId id="573" r:id="rId8"/>
    <p:sldId id="574" r:id="rId9"/>
    <p:sldId id="575" r:id="rId10"/>
    <p:sldId id="576" r:id="rId11"/>
    <p:sldId id="578" r:id="rId12"/>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0066"/>
    <a:srgbClr val="000099"/>
    <a:srgbClr val="0000FF"/>
    <a:srgbClr val="FFFF00"/>
    <a:srgbClr val="FFCC66"/>
    <a:srgbClr val="FF99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643"/>
    <p:restoredTop sz="82313" autoAdjust="0"/>
  </p:normalViewPr>
  <p:slideViewPr>
    <p:cSldViewPr>
      <p:cViewPr varScale="1">
        <p:scale>
          <a:sx n="91" d="100"/>
          <a:sy n="91" d="100"/>
        </p:scale>
        <p:origin x="178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1032"/>
    </p:cViewPr>
  </p:sorterViewPr>
  <p:notesViewPr>
    <p:cSldViewPr>
      <p:cViewPr varScale="1">
        <p:scale>
          <a:sx n="61" d="100"/>
          <a:sy n="61" d="100"/>
        </p:scale>
        <p:origin x="319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t>Key Message: </a:t>
            </a:r>
            <a:r>
              <a:rPr lang="en-US" dirty="0"/>
              <a:t>Introduce module</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Let’s conclude our</a:t>
            </a:r>
            <a:r>
              <a:rPr lang="en-US" b="0" baseline="0" dirty="0"/>
              <a:t> course!</a:t>
            </a:r>
            <a:endParaRPr lang="en-US" b="0"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pPr eaLnBrk="1" hangingPunct="1"/>
            <a:endParaRPr lang="en-US" sz="1800" dirty="0">
              <a:cs typeface="Arial" charset="0"/>
            </a:endParaRPr>
          </a:p>
        </p:txBody>
      </p:sp>
    </p:spTree>
    <p:extLst>
      <p:ext uri="{BB962C8B-B14F-4D97-AF65-F5344CB8AC3E}">
        <p14:creationId xmlns:p14="http://schemas.microsoft.com/office/powerpoint/2010/main" val="2210429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7"/>
          <p:cNvSpPr>
            <a:spLocks noGrp="1" noChangeArrowheads="1"/>
          </p:cNvSpPr>
          <p:nvPr>
            <p:ph type="sldNum" sz="quarter" idx="5"/>
          </p:nvPr>
        </p:nvSpPr>
        <p:spPr>
          <a:xfrm>
            <a:off x="3884613" y="8685213"/>
            <a:ext cx="2971800" cy="457200"/>
          </a:xfrm>
          <a:prstGeom prst="rect">
            <a:avLst/>
          </a:prstGeom>
        </p:spPr>
        <p:txBody>
          <a:bodyPr/>
          <a:lstStyle/>
          <a:p>
            <a:pPr>
              <a:defRPr/>
            </a:pPr>
            <a:fld id="{638C6402-EC42-453E-ABB9-1470E9D857BE}" type="slidenum">
              <a:rPr lang="en-US" smtClean="0"/>
              <a:pPr>
                <a:defRPr/>
              </a:pPr>
              <a:t>10</a:t>
            </a:fld>
            <a:endParaRPr lang="en-US" dirty="0"/>
          </a:p>
        </p:txBody>
      </p:sp>
      <p:sp>
        <p:nvSpPr>
          <p:cNvPr id="3983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83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Complete exam procedure</a:t>
            </a:r>
            <a:endParaRPr lang="en-US" b="1" dirty="0"/>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When you are done with the test, return both the exam and answer sheet to me. If you still have it,  also return the evaluation form to me. You may leave then. Good luck and thank you for choosing ATSSA for your training needs. We hope you found this course a learning experience. Thank you!</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This sign is </a:t>
            </a:r>
            <a:r>
              <a:rPr lang="en-US"/>
              <a:t>not MUTCD-compliant.</a:t>
            </a:r>
            <a:endParaRPr lang="en-US" dirty="0"/>
          </a:p>
          <a:p>
            <a:pPr eaLnBrk="1" hangingPunct="1"/>
            <a:endParaRPr lang="en-US" dirty="0"/>
          </a:p>
        </p:txBody>
      </p:sp>
    </p:spTree>
    <p:extLst>
      <p:ext uri="{BB962C8B-B14F-4D97-AF65-F5344CB8AC3E}">
        <p14:creationId xmlns:p14="http://schemas.microsoft.com/office/powerpoint/2010/main" val="4124153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t>Key Message: </a:t>
            </a:r>
            <a:r>
              <a:rPr lang="en-US" dirty="0"/>
              <a:t>Thank you1</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T</a:t>
            </a:r>
            <a:r>
              <a:rPr lang="en-US" sz="1200" dirty="0"/>
              <a:t>hank you for Choosing ATSSA for your Training Needs</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pPr eaLnBrk="1" hangingPunct="1"/>
            <a:endParaRPr lang="en-US" sz="1800" dirty="0">
              <a:cs typeface="Arial" charset="0"/>
            </a:endParaRPr>
          </a:p>
        </p:txBody>
      </p:sp>
    </p:spTree>
    <p:extLst>
      <p:ext uri="{BB962C8B-B14F-4D97-AF65-F5344CB8AC3E}">
        <p14:creationId xmlns:p14="http://schemas.microsoft.com/office/powerpoint/2010/main" val="3247002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133123" name="Notes Placeholder 2"/>
          <p:cNvSpPr>
            <a:spLocks noGrp="1"/>
          </p:cNvSpPr>
          <p:nvPr>
            <p:ph type="body" idx="1"/>
          </p:nvPr>
        </p:nvSpPr>
        <p:spPr>
          <a:noFill/>
          <a:ln/>
        </p:spPr>
        <p:txBody>
          <a:bodyPr/>
          <a:lstStyle/>
          <a:p>
            <a:pPr eaLnBrk="1" hangingPunct="1"/>
            <a:r>
              <a:rPr lang="en-US" b="1" dirty="0"/>
              <a:t>Key Message: </a:t>
            </a:r>
            <a:r>
              <a:rPr lang="en-US" dirty="0"/>
              <a:t>State the module objectives</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These are the objectives of this module.</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
        <p:nvSpPr>
          <p:cNvPr id="133124" name="Slide Number Placeholder 3"/>
          <p:cNvSpPr>
            <a:spLocks noGrp="1"/>
          </p:cNvSpPr>
          <p:nvPr>
            <p:ph type="sldNum" sz="quarter" idx="5"/>
          </p:nvPr>
        </p:nvSpPr>
        <p:spPr>
          <a:xfrm>
            <a:off x="3884613" y="8685213"/>
            <a:ext cx="2971800" cy="457200"/>
          </a:xfrm>
          <a:prstGeom prst="rect">
            <a:avLst/>
          </a:prstGeom>
          <a:noFill/>
        </p:spPr>
        <p:txBody>
          <a:bodyPr/>
          <a:lstStyle/>
          <a:p>
            <a:fld id="{C65262D3-5E0F-495C-B67B-F90BF41D0969}" type="slidenum">
              <a:rPr lang="en-US" smtClean="0"/>
              <a:pPr/>
              <a:t>2</a:t>
            </a:fld>
            <a:endParaRPr lang="en-US" dirty="0"/>
          </a:p>
        </p:txBody>
      </p:sp>
    </p:spTree>
    <p:extLst>
      <p:ext uri="{BB962C8B-B14F-4D97-AF65-F5344CB8AC3E}">
        <p14:creationId xmlns:p14="http://schemas.microsoft.com/office/powerpoint/2010/main" val="1425947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r>
              <a:rPr lang="en-US" b="1" dirty="0"/>
              <a:t>Key Message: </a:t>
            </a:r>
            <a:r>
              <a:rPr lang="en-US" b="0" dirty="0"/>
              <a:t>Review</a:t>
            </a:r>
            <a:r>
              <a:rPr lang="en-US" b="0" baseline="0" dirty="0"/>
              <a:t> of</a:t>
            </a:r>
            <a:r>
              <a:rPr lang="en-US" dirty="0"/>
              <a:t> course objectives</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These</a:t>
            </a:r>
            <a:r>
              <a:rPr lang="en-US" baseline="0" dirty="0"/>
              <a:t> are the objectives we gave ourselves. [Review as needed]</a:t>
            </a:r>
            <a:endParaRPr lang="en-US" dirty="0"/>
          </a:p>
          <a:p>
            <a:r>
              <a:rPr lang="en-US" b="1" dirty="0"/>
              <a:t>Suggested Questions: </a:t>
            </a:r>
            <a:r>
              <a:rPr lang="en-US" dirty="0"/>
              <a:t>Did we meet our objectives? Did we accomplish these things?</a:t>
            </a:r>
          </a:p>
          <a:p>
            <a:r>
              <a:rPr lang="en-US" b="1" dirty="0"/>
              <a:t>Additional Information: </a:t>
            </a:r>
            <a:r>
              <a:rPr lang="en-US" dirty="0"/>
              <a:t>None</a:t>
            </a:r>
          </a:p>
          <a:p>
            <a:r>
              <a:rPr lang="en-US" b="1" dirty="0"/>
              <a:t>Possible Problems: </a:t>
            </a:r>
            <a:r>
              <a:rPr lang="en-US" dirty="0"/>
              <a:t>Allow</a:t>
            </a:r>
            <a:r>
              <a:rPr lang="en-US" baseline="0" dirty="0"/>
              <a:t> time for comments as needed. Seek suggestions for improvement.</a:t>
            </a:r>
            <a:endParaRPr lang="en-US" dirty="0"/>
          </a:p>
          <a:p>
            <a:endParaRPr lang="en-US" dirty="0"/>
          </a:p>
        </p:txBody>
      </p:sp>
      <p:sp>
        <p:nvSpPr>
          <p:cNvPr id="30724" name="Slide Number Placeholder 3"/>
          <p:cNvSpPr>
            <a:spLocks noGrp="1"/>
          </p:cNvSpPr>
          <p:nvPr>
            <p:ph type="sldNum" sz="quarter" idx="5"/>
          </p:nvPr>
        </p:nvSpPr>
        <p:spPr>
          <a:xfrm>
            <a:off x="3884613" y="8685213"/>
            <a:ext cx="2971800" cy="457200"/>
          </a:xfrm>
          <a:prstGeom prst="rect">
            <a:avLst/>
          </a:prstGeom>
          <a:noFill/>
        </p:spPr>
        <p:txBody>
          <a:bodyPr/>
          <a:lstStyle/>
          <a:p>
            <a:fld id="{C4B8731E-E1B7-4DDD-BC73-314E8704F07F}" type="slidenum">
              <a:rPr lang="en-US" smtClean="0"/>
              <a:pPr/>
              <a:t>3</a:t>
            </a:fld>
            <a:endParaRPr lang="en-US" dirty="0"/>
          </a:p>
        </p:txBody>
      </p:sp>
    </p:spTree>
    <p:extLst>
      <p:ext uri="{BB962C8B-B14F-4D97-AF65-F5344CB8AC3E}">
        <p14:creationId xmlns:p14="http://schemas.microsoft.com/office/powerpoint/2010/main" val="2524558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xfrm>
            <a:off x="3884613" y="8685213"/>
            <a:ext cx="2971800" cy="457200"/>
          </a:xfrm>
          <a:prstGeom prst="rect">
            <a:avLst/>
          </a:prstGeom>
          <a:noFill/>
        </p:spPr>
        <p:txBody>
          <a:bodyPr/>
          <a:lstStyle/>
          <a:p>
            <a:fld id="{7F27E508-7C3C-4BD2-809C-82801CE9CB9F}" type="slidenum">
              <a:rPr lang="en-US" smtClean="0"/>
              <a:pPr/>
              <a:t>4</a:t>
            </a:fld>
            <a:endParaRPr lang="en-US" dirty="0"/>
          </a:p>
        </p:txBody>
      </p:sp>
      <p:sp>
        <p:nvSpPr>
          <p:cNvPr id="31747" name="Rectangle 2"/>
          <p:cNvSpPr>
            <a:spLocks noGrp="1" noRot="1" noChangeAspect="1" noChangeArrowheads="1" noTextEdit="1"/>
          </p:cNvSpPr>
          <p:nvPr>
            <p:ph type="sldImg"/>
          </p:nvPr>
        </p:nvSpPr>
        <p:spPr>
          <a:xfrm>
            <a:off x="1108075" y="654050"/>
            <a:ext cx="4646613" cy="3484563"/>
          </a:xfrm>
          <a:ln/>
        </p:spPr>
      </p:sp>
      <p:sp>
        <p:nvSpPr>
          <p:cNvPr id="31748" name="Rectangle 3"/>
          <p:cNvSpPr>
            <a:spLocks noGrp="1" noChangeArrowheads="1"/>
          </p:cNvSpPr>
          <p:nvPr>
            <p:ph type="body" idx="1"/>
          </p:nvPr>
        </p:nvSpPr>
        <p:spPr>
          <a:xfrm>
            <a:off x="762000" y="4343400"/>
            <a:ext cx="6096000" cy="4138613"/>
          </a:xfrm>
          <a:noFill/>
          <a:ln/>
        </p:spPr>
        <p:txBody>
          <a:bodyPr/>
          <a:lstStyle/>
          <a:p>
            <a:r>
              <a:rPr lang="en-US" b="1" dirty="0"/>
              <a:t>Key Message: </a:t>
            </a:r>
            <a:r>
              <a:rPr lang="en-US" dirty="0"/>
              <a:t>Discuss course objectives</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You should now be able to do these things: [review</a:t>
            </a:r>
            <a:r>
              <a:rPr lang="en-US" baseline="0" dirty="0"/>
              <a:t> as needed]</a:t>
            </a:r>
            <a:endParaRPr lang="en-US" dirty="0"/>
          </a:p>
          <a:p>
            <a:r>
              <a:rPr lang="en-US" b="1" dirty="0"/>
              <a:t>Suggested Questions: </a:t>
            </a:r>
            <a:r>
              <a:rPr lang="en-US" b="0" dirty="0"/>
              <a:t>Do</a:t>
            </a:r>
            <a:r>
              <a:rPr lang="en-US" b="0" baseline="0" dirty="0"/>
              <a:t> you feel you know these things? Comments?</a:t>
            </a:r>
            <a:endParaRPr lang="en-US" dirty="0"/>
          </a:p>
          <a:p>
            <a:r>
              <a:rPr lang="en-US" b="1" dirty="0"/>
              <a:t>Additional Information: </a:t>
            </a:r>
            <a:r>
              <a:rPr lang="en-US" dirty="0"/>
              <a:t>None</a:t>
            </a:r>
          </a:p>
          <a:p>
            <a:r>
              <a:rPr lang="en-US" b="1" dirty="0"/>
              <a:t>Possible Problems: </a:t>
            </a:r>
            <a:r>
              <a:rPr lang="en-US" dirty="0"/>
              <a:t>None</a:t>
            </a:r>
          </a:p>
        </p:txBody>
      </p:sp>
    </p:spTree>
    <p:extLst>
      <p:ext uri="{BB962C8B-B14F-4D97-AF65-F5344CB8AC3E}">
        <p14:creationId xmlns:p14="http://schemas.microsoft.com/office/powerpoint/2010/main" val="3272981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xfrm>
            <a:off x="3884613" y="8685213"/>
            <a:ext cx="2971800" cy="457200"/>
          </a:xfrm>
          <a:prstGeom prst="rect">
            <a:avLst/>
          </a:prstGeom>
          <a:noFill/>
        </p:spPr>
        <p:txBody>
          <a:bodyPr/>
          <a:lstStyle/>
          <a:p>
            <a:fld id="{7F27E508-7C3C-4BD2-809C-82801CE9CB9F}" type="slidenum">
              <a:rPr lang="en-US" smtClean="0"/>
              <a:pPr/>
              <a:t>5</a:t>
            </a:fld>
            <a:endParaRPr lang="en-US" dirty="0"/>
          </a:p>
        </p:txBody>
      </p:sp>
      <p:sp>
        <p:nvSpPr>
          <p:cNvPr id="31747" name="Rectangle 2"/>
          <p:cNvSpPr>
            <a:spLocks noGrp="1" noRot="1" noChangeAspect="1" noChangeArrowheads="1" noTextEdit="1"/>
          </p:cNvSpPr>
          <p:nvPr>
            <p:ph type="sldImg"/>
          </p:nvPr>
        </p:nvSpPr>
        <p:spPr>
          <a:xfrm>
            <a:off x="1108075" y="654050"/>
            <a:ext cx="4646613" cy="3484563"/>
          </a:xfrm>
          <a:ln/>
        </p:spPr>
      </p:sp>
      <p:sp>
        <p:nvSpPr>
          <p:cNvPr id="31748" name="Rectangle 3"/>
          <p:cNvSpPr>
            <a:spLocks noGrp="1" noChangeArrowheads="1"/>
          </p:cNvSpPr>
          <p:nvPr>
            <p:ph type="body" idx="1"/>
          </p:nvPr>
        </p:nvSpPr>
        <p:spPr>
          <a:xfrm>
            <a:off x="762000" y="4343400"/>
            <a:ext cx="6096000" cy="4138613"/>
          </a:xfrm>
          <a:noFill/>
          <a:ln/>
        </p:spPr>
        <p:txBody>
          <a:bodyPr/>
          <a:lstStyle/>
          <a:p>
            <a:r>
              <a:rPr lang="en-US" b="1" dirty="0"/>
              <a:t>Key Message: </a:t>
            </a:r>
            <a:r>
              <a:rPr lang="en-US" dirty="0"/>
              <a:t>Discuss course objectives</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You should now be able to do these things: [review</a:t>
            </a:r>
            <a:r>
              <a:rPr lang="en-US" baseline="0" dirty="0"/>
              <a:t> as needed] (CONT).</a:t>
            </a:r>
            <a:endParaRPr lang="en-US" dirty="0"/>
          </a:p>
          <a:p>
            <a:r>
              <a:rPr lang="en-US" b="1" dirty="0"/>
              <a:t>Suggested Questions: </a:t>
            </a:r>
            <a:r>
              <a:rPr lang="en-US" b="0" dirty="0"/>
              <a:t>Do</a:t>
            </a:r>
            <a:r>
              <a:rPr lang="en-US" b="0" baseline="0" dirty="0"/>
              <a:t> you feel you know these things? Comments?</a:t>
            </a:r>
            <a:endParaRPr lang="en-US" dirty="0"/>
          </a:p>
          <a:p>
            <a:r>
              <a:rPr lang="en-US" b="1" dirty="0"/>
              <a:t>Additional Information: </a:t>
            </a:r>
            <a:r>
              <a:rPr lang="en-US" dirty="0"/>
              <a:t>None</a:t>
            </a:r>
          </a:p>
          <a:p>
            <a:r>
              <a:rPr lang="en-US" b="1" dirty="0"/>
              <a:t>Possible Problems: </a:t>
            </a:r>
            <a:r>
              <a:rPr lang="en-US" dirty="0"/>
              <a:t>None</a:t>
            </a:r>
          </a:p>
        </p:txBody>
      </p:sp>
    </p:spTree>
    <p:extLst>
      <p:ext uri="{BB962C8B-B14F-4D97-AF65-F5344CB8AC3E}">
        <p14:creationId xmlns:p14="http://schemas.microsoft.com/office/powerpoint/2010/main" val="3424147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xfrm>
            <a:off x="3884613" y="8685213"/>
            <a:ext cx="2971800" cy="457200"/>
          </a:xfrm>
          <a:prstGeom prst="rect">
            <a:avLst/>
          </a:prstGeom>
          <a:noFill/>
        </p:spPr>
        <p:txBody>
          <a:bodyPr/>
          <a:lstStyle/>
          <a:p>
            <a:fld id="{33D4AFAE-1576-410A-A421-F20F76AAE4F7}" type="slidenum">
              <a:rPr lang="en-US" smtClean="0"/>
              <a:pPr/>
              <a:t>6</a:t>
            </a:fld>
            <a:endParaRPr lang="en-US" dirty="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r>
              <a:rPr lang="en-US" b="1" dirty="0"/>
              <a:t>Key Message: </a:t>
            </a:r>
            <a:r>
              <a:rPr lang="en-US" dirty="0"/>
              <a:t>Explain the “parking lot”</a:t>
            </a:r>
            <a:endParaRPr lang="en-US" b="1" dirty="0"/>
          </a:p>
          <a:p>
            <a:r>
              <a:rPr lang="en-US" b="1" dirty="0"/>
              <a:t>Est. Presentation Time: </a:t>
            </a:r>
            <a:r>
              <a:rPr lang="en-US" b="0" dirty="0"/>
              <a:t>Less</a:t>
            </a:r>
            <a:r>
              <a:rPr lang="en-US" b="0" baseline="0" dirty="0"/>
              <a:t> than a</a:t>
            </a:r>
            <a:r>
              <a:rPr lang="en-US" dirty="0"/>
              <a:t> minute.</a:t>
            </a:r>
            <a:endParaRPr lang="en-US" b="1" dirty="0"/>
          </a:p>
          <a:p>
            <a:r>
              <a:rPr lang="en-US" b="1" dirty="0"/>
              <a:t>Explanation of Cues/Builds: </a:t>
            </a:r>
            <a:r>
              <a:rPr lang="en-US" dirty="0"/>
              <a:t>None</a:t>
            </a:r>
          </a:p>
          <a:p>
            <a:r>
              <a:rPr lang="en-US" b="1" dirty="0"/>
              <a:t>Suggested Comments: Let’s </a:t>
            </a:r>
            <a:r>
              <a:rPr lang="en-US" dirty="0"/>
              <a:t>review the “parking lot” to make sure your</a:t>
            </a:r>
            <a:r>
              <a:rPr lang="en-US" baseline="0" dirty="0"/>
              <a:t> questions and pending items</a:t>
            </a:r>
            <a:r>
              <a:rPr lang="en-US" dirty="0"/>
              <a:t> were answered.</a:t>
            </a:r>
          </a:p>
          <a:p>
            <a:r>
              <a:rPr lang="en-US" b="1" dirty="0"/>
              <a:t>Suggested Questions: </a:t>
            </a:r>
            <a:r>
              <a:rPr lang="en-US" dirty="0"/>
              <a:t>None</a:t>
            </a:r>
          </a:p>
          <a:p>
            <a:r>
              <a:rPr lang="en-US" b="1" dirty="0"/>
              <a:t>Additional Information: </a:t>
            </a:r>
            <a:r>
              <a:rPr lang="en-US" dirty="0"/>
              <a:t>Remember this concept may have been used in the TCT course, so keep this brief.</a:t>
            </a:r>
          </a:p>
          <a:p>
            <a:r>
              <a:rPr lang="en-US" b="1" dirty="0"/>
              <a:t>Possible Problems: </a:t>
            </a:r>
            <a:r>
              <a:rPr lang="en-US" dirty="0"/>
              <a:t>None</a:t>
            </a:r>
          </a:p>
          <a:p>
            <a:pPr eaLnBrk="1" hangingPunct="1"/>
            <a:endParaRPr lang="en-US" dirty="0"/>
          </a:p>
        </p:txBody>
      </p:sp>
    </p:spTree>
    <p:extLst>
      <p:ext uri="{BB962C8B-B14F-4D97-AF65-F5344CB8AC3E}">
        <p14:creationId xmlns:p14="http://schemas.microsoft.com/office/powerpoint/2010/main" val="2426451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7"/>
          <p:cNvSpPr>
            <a:spLocks noGrp="1" noChangeArrowheads="1"/>
          </p:cNvSpPr>
          <p:nvPr>
            <p:ph type="sldNum" sz="quarter" idx="5"/>
          </p:nvPr>
        </p:nvSpPr>
        <p:spPr>
          <a:xfrm>
            <a:off x="3884613" y="8685213"/>
            <a:ext cx="2971800" cy="457200"/>
          </a:xfrm>
          <a:prstGeom prst="rect">
            <a:avLst/>
          </a:prstGeom>
        </p:spPr>
        <p:txBody>
          <a:bodyPr/>
          <a:lstStyle/>
          <a:p>
            <a:pPr>
              <a:defRPr/>
            </a:pPr>
            <a:fld id="{C1306649-0ADB-4B83-815B-01233FA68CB8}" type="slidenum">
              <a:rPr lang="en-US" smtClean="0"/>
              <a:pPr>
                <a:defRPr/>
              </a:pPr>
              <a:t>7</a:t>
            </a:fld>
            <a:endParaRPr lang="en-US" dirty="0"/>
          </a:p>
        </p:txBody>
      </p:sp>
      <p:sp>
        <p:nvSpPr>
          <p:cNvPr id="393219" name="Rectangle 2"/>
          <p:cNvSpPr>
            <a:spLocks noGrp="1" noRot="1" noChangeAspect="1" noChangeArrowheads="1" noTextEdit="1"/>
          </p:cNvSpPr>
          <p:nvPr>
            <p:ph type="sldImg"/>
          </p:nvPr>
        </p:nvSpPr>
        <p:spPr bwMode="auto">
          <a:xfrm>
            <a:off x="1152525" y="693738"/>
            <a:ext cx="4552950" cy="3414712"/>
          </a:xfrm>
          <a:noFill/>
          <a:ln>
            <a:solidFill>
              <a:srgbClr val="000000"/>
            </a:solidFill>
            <a:miter lim="800000"/>
            <a:headEnd/>
            <a:tailEnd/>
          </a:ln>
        </p:spPr>
      </p:sp>
      <p:sp>
        <p:nvSpPr>
          <p:cNvPr id="393220" name="Rectangle 3"/>
          <p:cNvSpPr>
            <a:spLocks noGrp="1" noChangeArrowheads="1"/>
          </p:cNvSpPr>
          <p:nvPr>
            <p:ph type="body" idx="1"/>
          </p:nvPr>
        </p:nvSpPr>
        <p:spPr bwMode="auto">
          <a:xfrm>
            <a:off x="762000" y="4341813"/>
            <a:ext cx="5181600" cy="4116387"/>
          </a:xfrm>
          <a:noFill/>
        </p:spPr>
        <p:txBody>
          <a:bodyPr wrap="square" numCol="1" anchor="t" anchorCtr="0" compatLnSpc="1">
            <a:prstTxWarp prst="textNoShape">
              <a:avLst/>
            </a:prstTxWarp>
          </a:bodyPr>
          <a:lstStyle/>
          <a:p>
            <a:pPr eaLnBrk="1" hangingPunct="1"/>
            <a:r>
              <a:rPr lang="en-US" b="1" dirty="0"/>
              <a:t>Key Message: </a:t>
            </a:r>
            <a:r>
              <a:rPr lang="en-US" dirty="0"/>
              <a:t>Completion of evaluation forms</a:t>
            </a:r>
            <a:endParaRPr lang="en-US" b="1" dirty="0"/>
          </a:p>
          <a:p>
            <a:pPr eaLnBrk="1" hangingPunct="1"/>
            <a:r>
              <a:rPr lang="en-US" b="1" dirty="0"/>
              <a:t>Est. Presentation Time: </a:t>
            </a:r>
            <a:r>
              <a:rPr lang="en-US" dirty="0"/>
              <a:t>10 minutes</a:t>
            </a:r>
          </a:p>
          <a:p>
            <a:pPr eaLnBrk="1" hangingPunct="1"/>
            <a:r>
              <a:rPr lang="en-US" b="1" dirty="0"/>
              <a:t>Explanation of Cues/Builds: </a:t>
            </a:r>
            <a:r>
              <a:rPr lang="en-US" dirty="0"/>
              <a:t>None</a:t>
            </a:r>
          </a:p>
          <a:p>
            <a:pPr eaLnBrk="1" hangingPunct="1"/>
            <a:r>
              <a:rPr lang="en-US" b="1" dirty="0"/>
              <a:t>Suggested Comments: </a:t>
            </a:r>
            <a:r>
              <a:rPr lang="en-US" dirty="0"/>
              <a:t>Please complete the evaluation form using a pen or a thin felt tip There is no need to enter any personal information or information about the course (date, etc.). Simple X the box that best represents your views. Written comments are always welcomed. You may turn it in along with your exam and exam booklet.</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You may want to collect the forms here so they don’t get lost later. Avoid looking at the forms. Shuffle them as you collect them.</a:t>
            </a:r>
          </a:p>
          <a:p>
            <a:pPr eaLnBrk="1" hangingPunct="1"/>
            <a:endParaRPr lang="en-US" dirty="0"/>
          </a:p>
        </p:txBody>
      </p:sp>
    </p:spTree>
    <p:extLst>
      <p:ext uri="{BB962C8B-B14F-4D97-AF65-F5344CB8AC3E}">
        <p14:creationId xmlns:p14="http://schemas.microsoft.com/office/powerpoint/2010/main" val="1018516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7"/>
          <p:cNvSpPr>
            <a:spLocks noGrp="1" noChangeArrowheads="1"/>
          </p:cNvSpPr>
          <p:nvPr>
            <p:ph type="sldNum" sz="quarter" idx="5"/>
          </p:nvPr>
        </p:nvSpPr>
        <p:spPr>
          <a:xfrm>
            <a:off x="3884613" y="8685213"/>
            <a:ext cx="2971800" cy="457200"/>
          </a:xfrm>
          <a:prstGeom prst="rect">
            <a:avLst/>
          </a:prstGeom>
        </p:spPr>
        <p:txBody>
          <a:bodyPr/>
          <a:lstStyle/>
          <a:p>
            <a:pPr>
              <a:defRPr/>
            </a:pPr>
            <a:fld id="{FD6DCADF-D590-404C-88DE-F3642DE0A739}" type="slidenum">
              <a:rPr lang="en-US" smtClean="0"/>
              <a:pPr>
                <a:defRPr/>
              </a:pPr>
              <a:t>8</a:t>
            </a:fld>
            <a:endParaRPr lang="en-US" dirty="0"/>
          </a:p>
        </p:txBody>
      </p:sp>
      <p:sp>
        <p:nvSpPr>
          <p:cNvPr id="394243" name="Rectangle 2"/>
          <p:cNvSpPr>
            <a:spLocks noGrp="1" noRot="1" noChangeAspect="1" noChangeArrowheads="1" noTextEdit="1"/>
          </p:cNvSpPr>
          <p:nvPr>
            <p:ph type="sldImg"/>
          </p:nvPr>
        </p:nvSpPr>
        <p:spPr bwMode="auto">
          <a:xfrm>
            <a:off x="1152525" y="693738"/>
            <a:ext cx="4552950" cy="3414712"/>
          </a:xfrm>
          <a:noFill/>
          <a:ln>
            <a:solidFill>
              <a:srgbClr val="000000"/>
            </a:solidFill>
            <a:miter lim="800000"/>
            <a:headEnd/>
            <a:tailEnd/>
          </a:ln>
        </p:spPr>
      </p:sp>
      <p:sp>
        <p:nvSpPr>
          <p:cNvPr id="394244" name="Rectangle 3"/>
          <p:cNvSpPr>
            <a:spLocks noGrp="1" noChangeArrowheads="1"/>
          </p:cNvSpPr>
          <p:nvPr>
            <p:ph type="body" idx="1"/>
          </p:nvPr>
        </p:nvSpPr>
        <p:spPr bwMode="auto">
          <a:xfrm>
            <a:off x="914400" y="4341813"/>
            <a:ext cx="5029200" cy="4116387"/>
          </a:xfrm>
          <a:noFill/>
        </p:spPr>
        <p:txBody>
          <a:bodyPr wrap="square" numCol="1" anchor="t" anchorCtr="0" compatLnSpc="1">
            <a:prstTxWarp prst="textNoShape">
              <a:avLst/>
            </a:prstTxWarp>
          </a:bodyPr>
          <a:lstStyle/>
          <a:p>
            <a:pPr eaLnBrk="1" hangingPunct="1"/>
            <a:r>
              <a:rPr lang="en-US" b="1" dirty="0"/>
              <a:t>Key Message: </a:t>
            </a:r>
            <a:r>
              <a:rPr lang="en-US" dirty="0"/>
              <a:t>Completion of evaluation forms</a:t>
            </a:r>
            <a:endParaRPr lang="en-US" b="1" dirty="0"/>
          </a:p>
          <a:p>
            <a:pPr eaLnBrk="1" hangingPunct="1"/>
            <a:r>
              <a:rPr lang="en-US" b="1" dirty="0"/>
              <a:t>Est. Presentation Time: </a:t>
            </a:r>
            <a:r>
              <a:rPr lang="en-US" dirty="0"/>
              <a:t>10 minutes</a:t>
            </a:r>
          </a:p>
          <a:p>
            <a:pPr eaLnBrk="1" hangingPunct="1"/>
            <a:r>
              <a:rPr lang="en-US" b="1" dirty="0"/>
              <a:t>Explanation of Cues/Builds: </a:t>
            </a:r>
            <a:r>
              <a:rPr lang="en-US" dirty="0"/>
              <a:t>None</a:t>
            </a:r>
          </a:p>
          <a:p>
            <a:pPr eaLnBrk="1" hangingPunct="1"/>
            <a:r>
              <a:rPr lang="en-US" b="1" dirty="0"/>
              <a:t>Suggested Comments: </a:t>
            </a:r>
            <a:r>
              <a:rPr lang="en-US" dirty="0"/>
              <a:t>Please complete the evaluation form using a pen or a thin felt tip There is no need to enter any personal information or information about the course (date, etc.). Simple X the box that best represents your views. Written comments (4.2) are always welcomed. You may turn it in along with your exam and exam booklet.</a:t>
            </a:r>
          </a:p>
          <a:p>
            <a:pPr eaLnBrk="1" hangingPunct="1"/>
            <a:r>
              <a:rPr lang="en-US" b="1" dirty="0"/>
              <a:t>Suggested Questions: </a:t>
            </a:r>
            <a:r>
              <a:rPr lang="en-US" dirty="0"/>
              <a:t>None</a:t>
            </a:r>
          </a:p>
          <a:p>
            <a:pPr eaLnBrk="1" hangingPunct="1"/>
            <a:r>
              <a:rPr lang="en-US" b="1" dirty="0"/>
              <a:t>Additional Information: </a:t>
            </a:r>
            <a:r>
              <a:rPr lang="en-US" dirty="0"/>
              <a:t>Form is not meant to be read. Specify that boxes towards the right are good!</a:t>
            </a:r>
            <a:endParaRPr lang="en-US" b="1" dirty="0"/>
          </a:p>
          <a:p>
            <a:pPr eaLnBrk="1" hangingPunct="1"/>
            <a:r>
              <a:rPr lang="en-US" b="1" dirty="0"/>
              <a:t>Possible Problems: </a:t>
            </a:r>
            <a:r>
              <a:rPr lang="en-US" dirty="0"/>
              <a:t>You may want to collect the forms here so they don’t get lost later. Avoid looking at the forms. Shuffle them as you collect them.</a:t>
            </a:r>
          </a:p>
          <a:p>
            <a:pPr eaLnBrk="1" hangingPunct="1"/>
            <a:endParaRPr lang="en-US" dirty="0"/>
          </a:p>
        </p:txBody>
      </p:sp>
    </p:spTree>
    <p:extLst>
      <p:ext uri="{BB962C8B-B14F-4D97-AF65-F5344CB8AC3E}">
        <p14:creationId xmlns:p14="http://schemas.microsoft.com/office/powerpoint/2010/main" val="1278673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xfrm>
            <a:off x="3884613" y="8685213"/>
            <a:ext cx="2971800" cy="457200"/>
          </a:xfrm>
          <a:prstGeom prst="rect">
            <a:avLst/>
          </a:prstGeom>
          <a:noFill/>
        </p:spPr>
        <p:txBody>
          <a:bodyPr/>
          <a:lstStyle/>
          <a:p>
            <a:fld id="{75B06733-057F-4D32-9CD3-5E3B6FADDCAB}" type="slidenum">
              <a:rPr lang="en-US" smtClean="0"/>
              <a:pPr/>
              <a:t>9</a:t>
            </a:fld>
            <a:endParaRPr lang="en-US" dirty="0"/>
          </a:p>
        </p:txBody>
      </p:sp>
      <p:sp>
        <p:nvSpPr>
          <p:cNvPr id="39939" name="Rectangle 2"/>
          <p:cNvSpPr>
            <a:spLocks noGrp="1" noRot="1" noChangeAspect="1" noChangeArrowheads="1" noTextEdit="1"/>
          </p:cNvSpPr>
          <p:nvPr>
            <p:ph type="sldImg"/>
          </p:nvPr>
        </p:nvSpPr>
        <p:spPr>
          <a:xfrm>
            <a:off x="1146175" y="684213"/>
            <a:ext cx="4572000" cy="3430587"/>
          </a:xfrm>
          <a:ln/>
        </p:spPr>
      </p:sp>
      <p:sp>
        <p:nvSpPr>
          <p:cNvPr id="39940" name="Rectangle 3"/>
          <p:cNvSpPr>
            <a:spLocks noGrp="1" noChangeArrowheads="1"/>
          </p:cNvSpPr>
          <p:nvPr>
            <p:ph type="body" idx="1"/>
          </p:nvPr>
        </p:nvSpPr>
        <p:spPr>
          <a:xfrm>
            <a:off x="914400" y="4343400"/>
            <a:ext cx="5029200" cy="4116388"/>
          </a:xfrm>
          <a:noFill/>
          <a:ln/>
        </p:spPr>
        <p:txBody>
          <a:bodyPr lIns="92135" tIns="46068" rIns="92135" bIns="46068"/>
          <a:lstStyle/>
          <a:p>
            <a:r>
              <a:rPr lang="en-US" b="1" dirty="0"/>
              <a:t>Key Message: </a:t>
            </a:r>
            <a:r>
              <a:rPr lang="en-US" dirty="0"/>
              <a:t>Discuss the exam</a:t>
            </a:r>
            <a:endParaRPr lang="en-US" b="1" dirty="0"/>
          </a:p>
          <a:p>
            <a:r>
              <a:rPr lang="en-US" b="1" dirty="0"/>
              <a:t>Est. Presentation Time: </a:t>
            </a:r>
            <a:r>
              <a:rPr lang="en-US" dirty="0"/>
              <a:t>45 minute(s)</a:t>
            </a:r>
            <a:endParaRPr lang="en-US" b="1" dirty="0"/>
          </a:p>
          <a:p>
            <a:r>
              <a:rPr lang="en-US" b="1" dirty="0"/>
              <a:t>Explanation of Cues/Builds: </a:t>
            </a:r>
            <a:endParaRPr lang="en-US" dirty="0"/>
          </a:p>
          <a:p>
            <a:r>
              <a:rPr lang="en-US" b="1" dirty="0"/>
              <a:t>Suggested Comments: </a:t>
            </a:r>
            <a:r>
              <a:rPr lang="en-US" dirty="0"/>
              <a:t>Self explanatory,</a:t>
            </a:r>
            <a:endParaRPr lang="en-US" b="1" dirty="0"/>
          </a:p>
          <a:p>
            <a:r>
              <a:rPr lang="en-US" b="1" dirty="0"/>
              <a:t>Suggested Questions: </a:t>
            </a:r>
            <a:r>
              <a:rPr lang="en-US" dirty="0"/>
              <a:t>To get 80, how many questions can you miss and still pass? 5! Answer all questions carefully!</a:t>
            </a:r>
          </a:p>
          <a:p>
            <a:r>
              <a:rPr lang="en-US" b="1" dirty="0"/>
              <a:t>Additional Information: </a:t>
            </a:r>
            <a:r>
              <a:rPr lang="en-US" dirty="0"/>
              <a:t>None</a:t>
            </a:r>
            <a:endParaRPr lang="en-US" b="1" dirty="0"/>
          </a:p>
          <a:p>
            <a:r>
              <a:rPr lang="en-US" b="1" dirty="0"/>
              <a:t>Possible Problems: </a:t>
            </a:r>
            <a:r>
              <a:rPr lang="en-US" dirty="0"/>
              <a:t>None</a:t>
            </a:r>
          </a:p>
          <a:p>
            <a:pPr eaLnBrk="1" hangingPunct="1"/>
            <a:endParaRPr lang="en-US" sz="2000" dirty="0"/>
          </a:p>
        </p:txBody>
      </p:sp>
    </p:spTree>
    <p:extLst>
      <p:ext uri="{BB962C8B-B14F-4D97-AF65-F5344CB8AC3E}">
        <p14:creationId xmlns:p14="http://schemas.microsoft.com/office/powerpoint/2010/main" val="2043343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1325563"/>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7" name="TextBox 6">
            <a:extLst>
              <a:ext uri="{FF2B5EF4-FFF2-40B4-BE49-F238E27FC236}">
                <a16:creationId xmlns:a16="http://schemas.microsoft.com/office/drawing/2014/main" id="{82111B15-51DE-4ABC-9D55-FD2FEFCFCBB2}"/>
              </a:ext>
            </a:extLst>
          </p:cNvPr>
          <p:cNvSpPr txBox="1"/>
          <p:nvPr userDrawn="1"/>
        </p:nvSpPr>
        <p:spPr>
          <a:xfrm>
            <a:off x="6096000" y="6208446"/>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8-</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3" name="Picture 2" descr="ATSSA logo showing a cone within the A and safer roads save lives">
            <a:extLst>
              <a:ext uri="{FF2B5EF4-FFF2-40B4-BE49-F238E27FC236}">
                <a16:creationId xmlns:a16="http://schemas.microsoft.com/office/drawing/2014/main" id="{4269F44F-6794-E953-CC25-F3EF6FF9749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2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Minimizing Worker Exposure Through the Use of Positive Protection and Other Strategies</a:t>
            </a:r>
          </a:p>
        </p:txBody>
      </p:sp>
      <p:sp>
        <p:nvSpPr>
          <p:cNvPr id="9" name="Rectangle 3"/>
          <p:cNvSpPr txBox="1">
            <a:spLocks noChangeArrowheads="1"/>
          </p:cNvSpPr>
          <p:nvPr/>
        </p:nvSpPr>
        <p:spPr bwMode="auto">
          <a:xfrm>
            <a:off x="5257800" y="1543730"/>
            <a:ext cx="3663845" cy="361814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noAutofit/>
          </a:bodyPr>
          <a:lstStyle/>
          <a:p>
            <a:pPr lvl="0" algn="ctr">
              <a:defRPr/>
            </a:pPr>
            <a:endParaRPr kumimoji="0" lang="en-US" sz="2800" b="0" u="none" strike="noStrike" kern="1200" cap="none" spc="0" normalizeH="0" baseline="0" noProof="0" dirty="0">
              <a:ln>
                <a:noFill/>
              </a:ln>
              <a:solidFill>
                <a:srgbClr val="008080"/>
              </a:solidFill>
              <a:effectLst/>
              <a:uLnTx/>
              <a:uFillTx/>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4966751" y="1971335"/>
            <a:ext cx="3922939" cy="2762930"/>
          </a:xfrm>
        </p:spPr>
        <p:txBody>
          <a:bodyPr/>
          <a:lstStyle/>
          <a:p>
            <a:pPr algn="ctr" eaLnBrk="1" hangingPunct="1">
              <a:defRPr/>
            </a:pPr>
            <a:r>
              <a:rPr lang="en-US" sz="3600" dirty="0"/>
              <a:t>8. Closing</a:t>
            </a:r>
          </a:p>
        </p:txBody>
      </p:sp>
      <p:pic>
        <p:nvPicPr>
          <p:cNvPr id="6" name="Picture 7" descr="Work zone with portable concrete barrier with orange top panels protecting the work space from traffic">
            <a:extLst>
              <a:ext uri="{FF2B5EF4-FFF2-40B4-BE49-F238E27FC236}">
                <a16:creationId xmlns:a16="http://schemas.microsoft.com/office/drawing/2014/main" id="{954DE951-D908-49BC-B4AF-85C67706B0F0}"/>
              </a:ext>
            </a:extLst>
          </p:cNvPr>
          <p:cNvPicPr>
            <a:picLocks noChangeAspect="1" noChangeArrowheads="1"/>
          </p:cNvPicPr>
          <p:nvPr/>
        </p:nvPicPr>
        <p:blipFill>
          <a:blip r:embed="rId3" cstate="print"/>
          <a:srcRect r="13932" b="15556"/>
          <a:stretch>
            <a:fillRect/>
          </a:stretch>
        </p:blipFill>
        <p:spPr bwMode="auto">
          <a:xfrm>
            <a:off x="234845" y="1885270"/>
            <a:ext cx="4452816" cy="3276600"/>
          </a:xfrm>
          <a:prstGeom prst="rect">
            <a:avLst/>
          </a:prstGeom>
          <a:noFill/>
        </p:spPr>
      </p:pic>
      <p:sp>
        <p:nvSpPr>
          <p:cNvPr id="3" name="Google Shape;74;p1">
            <a:extLst>
              <a:ext uri="{FF2B5EF4-FFF2-40B4-BE49-F238E27FC236}">
                <a16:creationId xmlns:a16="http://schemas.microsoft.com/office/drawing/2014/main" id="{2A8477CF-685E-80BF-3696-DAAE1D970046}"/>
              </a:ext>
            </a:extLst>
          </p:cNvPr>
          <p:cNvSpPr/>
          <p:nvPr/>
        </p:nvSpPr>
        <p:spPr>
          <a:xfrm>
            <a:off x="3657600" y="5202967"/>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5780819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381000" y="0"/>
            <a:ext cx="8763000" cy="1295400"/>
          </a:xfrm>
        </p:spPr>
        <p:txBody>
          <a:bodyPr/>
          <a:lstStyle/>
          <a:p>
            <a:pPr eaLnBrk="1" hangingPunct="1"/>
            <a:r>
              <a:rPr lang="en-US" dirty="0"/>
              <a:t>When Done</a:t>
            </a:r>
          </a:p>
        </p:txBody>
      </p:sp>
      <p:sp>
        <p:nvSpPr>
          <p:cNvPr id="205827" name="Rectangle 3"/>
          <p:cNvSpPr>
            <a:spLocks noGrp="1" noChangeArrowheads="1"/>
          </p:cNvSpPr>
          <p:nvPr>
            <p:ph type="body" idx="1"/>
          </p:nvPr>
        </p:nvSpPr>
        <p:spPr>
          <a:xfrm>
            <a:off x="393032" y="1447800"/>
            <a:ext cx="4267200" cy="4343400"/>
          </a:xfrm>
        </p:spPr>
        <p:txBody>
          <a:bodyPr/>
          <a:lstStyle/>
          <a:p>
            <a:pPr eaLnBrk="1" hangingPunct="1"/>
            <a:r>
              <a:rPr lang="en-US" dirty="0"/>
              <a:t>Return both the exam and answer sheet</a:t>
            </a:r>
          </a:p>
          <a:p>
            <a:pPr eaLnBrk="1" hangingPunct="1"/>
            <a:r>
              <a:rPr lang="en-US" dirty="0"/>
              <a:t>Return evaluation form</a:t>
            </a:r>
          </a:p>
          <a:p>
            <a:pPr eaLnBrk="1" hangingPunct="1"/>
            <a:r>
              <a:rPr lang="en-US" dirty="0"/>
              <a:t>May leave</a:t>
            </a:r>
          </a:p>
        </p:txBody>
      </p:sp>
    </p:spTree>
    <p:extLst>
      <p:ext uri="{BB962C8B-B14F-4D97-AF65-F5344CB8AC3E}">
        <p14:creationId xmlns:p14="http://schemas.microsoft.com/office/powerpoint/2010/main" val="1695263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Minimizing Worker Exposure Through the Use of Positive Protection and Other Strategies</a:t>
            </a: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4876801" y="1971335"/>
            <a:ext cx="4012890" cy="2762930"/>
          </a:xfrm>
        </p:spPr>
        <p:txBody>
          <a:bodyPr/>
          <a:lstStyle/>
          <a:p>
            <a:pPr algn="ctr" eaLnBrk="1" hangingPunct="1">
              <a:defRPr/>
            </a:pPr>
            <a:r>
              <a:rPr lang="en-US" sz="3600" dirty="0"/>
              <a:t>Thank you for Choosing ATSSA for your Training Needs</a:t>
            </a:r>
          </a:p>
        </p:txBody>
      </p:sp>
      <p:pic>
        <p:nvPicPr>
          <p:cNvPr id="6" name="Picture 7" descr="Work zone with portable concrete barrier with orange top panels protecting the work space from traffic">
            <a:extLst>
              <a:ext uri="{FF2B5EF4-FFF2-40B4-BE49-F238E27FC236}">
                <a16:creationId xmlns:a16="http://schemas.microsoft.com/office/drawing/2014/main" id="{954DE951-D908-49BC-B4AF-85C67706B0F0}"/>
              </a:ext>
            </a:extLst>
          </p:cNvPr>
          <p:cNvPicPr>
            <a:picLocks noChangeAspect="1" noChangeArrowheads="1"/>
          </p:cNvPicPr>
          <p:nvPr/>
        </p:nvPicPr>
        <p:blipFill>
          <a:blip r:embed="rId3" cstate="print"/>
          <a:srcRect r="13932" b="15556"/>
          <a:stretch>
            <a:fillRect/>
          </a:stretch>
        </p:blipFill>
        <p:spPr bwMode="auto">
          <a:xfrm>
            <a:off x="234845" y="1885270"/>
            <a:ext cx="4452816" cy="3276600"/>
          </a:xfrm>
          <a:prstGeom prst="rect">
            <a:avLst/>
          </a:prstGeom>
          <a:noFill/>
        </p:spPr>
      </p:pic>
      <p:sp>
        <p:nvSpPr>
          <p:cNvPr id="7" name="Google Shape;74;p1">
            <a:extLst>
              <a:ext uri="{FF2B5EF4-FFF2-40B4-BE49-F238E27FC236}">
                <a16:creationId xmlns:a16="http://schemas.microsoft.com/office/drawing/2014/main" id="{A5335A0E-C4B5-32CC-9FA1-2DF6C6FC74B6}"/>
              </a:ext>
            </a:extLst>
          </p:cNvPr>
          <p:cNvSpPr/>
          <p:nvPr/>
        </p:nvSpPr>
        <p:spPr>
          <a:xfrm>
            <a:off x="3563031" y="5167125"/>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65657731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Module Objectives</a:t>
            </a:r>
          </a:p>
        </p:txBody>
      </p:sp>
      <p:sp>
        <p:nvSpPr>
          <p:cNvPr id="4099" name="Rectangle 3"/>
          <p:cNvSpPr>
            <a:spLocks noGrp="1" noChangeArrowheads="1"/>
          </p:cNvSpPr>
          <p:nvPr>
            <p:ph type="body" idx="1"/>
          </p:nvPr>
        </p:nvSpPr>
        <p:spPr>
          <a:xfrm>
            <a:off x="495300" y="1600200"/>
            <a:ext cx="8153400" cy="4343400"/>
          </a:xfrm>
        </p:spPr>
        <p:txBody>
          <a:bodyPr/>
          <a:lstStyle/>
          <a:p>
            <a:r>
              <a:rPr lang="en-US" dirty="0"/>
              <a:t>Review course objectives</a:t>
            </a:r>
          </a:p>
          <a:p>
            <a:r>
              <a:rPr lang="en-US" dirty="0"/>
              <a:t>Review the “parking lot”</a:t>
            </a:r>
          </a:p>
          <a:p>
            <a:r>
              <a:rPr lang="en-US" dirty="0"/>
              <a:t>Complete course evaluations</a:t>
            </a:r>
          </a:p>
          <a:p>
            <a:r>
              <a:rPr lang="en-US" dirty="0"/>
              <a:t>Take exam</a:t>
            </a:r>
          </a:p>
          <a:p>
            <a:r>
              <a:rPr lang="en-US" dirty="0"/>
              <a:t>Adjourn</a:t>
            </a:r>
          </a:p>
        </p:txBody>
      </p:sp>
    </p:spTree>
    <p:extLst>
      <p:ext uri="{BB962C8B-B14F-4D97-AF65-F5344CB8AC3E}">
        <p14:creationId xmlns:p14="http://schemas.microsoft.com/office/powerpoint/2010/main" val="2683641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304800" y="1524000"/>
            <a:ext cx="8534400" cy="4572000"/>
          </a:xfrm>
        </p:spPr>
        <p:txBody>
          <a:bodyPr/>
          <a:lstStyle/>
          <a:p>
            <a:r>
              <a:rPr lang="en-US" dirty="0"/>
              <a:t>To provide guidance for the use of positive protection devices and other strategies to minimize worker exposure</a:t>
            </a:r>
          </a:p>
          <a:p>
            <a:r>
              <a:rPr lang="en-US" dirty="0"/>
              <a:t>To discuss factors that may influence the decision to use positive protection devices</a:t>
            </a:r>
          </a:p>
          <a:p>
            <a:r>
              <a:rPr lang="en-US" dirty="0"/>
              <a:t>To discuss the decision-making process (and assessment tool) on the use of positive protection devices and other exposure control measures</a:t>
            </a:r>
          </a:p>
        </p:txBody>
      </p:sp>
      <p:sp>
        <p:nvSpPr>
          <p:cNvPr id="5" name="Rectangle 2">
            <a:extLst>
              <a:ext uri="{FF2B5EF4-FFF2-40B4-BE49-F238E27FC236}">
                <a16:creationId xmlns:a16="http://schemas.microsoft.com/office/drawing/2014/main" id="{6A8E59B2-D9C4-4B48-A82F-6C03E75E54DC}"/>
              </a:ext>
            </a:extLst>
          </p:cNvPr>
          <p:cNvSpPr>
            <a:spLocks noGrp="1" noChangeArrowheads="1"/>
          </p:cNvSpPr>
          <p:nvPr>
            <p:ph type="title"/>
          </p:nvPr>
        </p:nvSpPr>
        <p:spPr>
          <a:xfrm>
            <a:off x="381000" y="0"/>
            <a:ext cx="8763000" cy="1325563"/>
          </a:xfrm>
        </p:spPr>
        <p:txBody>
          <a:bodyPr/>
          <a:lstStyle/>
          <a:p>
            <a:pPr>
              <a:defRPr/>
            </a:pPr>
            <a:r>
              <a:rPr lang="en-US" dirty="0"/>
              <a:t>Review of Course Objectives</a:t>
            </a:r>
          </a:p>
        </p:txBody>
      </p:sp>
    </p:spTree>
    <p:extLst>
      <p:ext uri="{BB962C8B-B14F-4D97-AF65-F5344CB8AC3E}">
        <p14:creationId xmlns:p14="http://schemas.microsoft.com/office/powerpoint/2010/main" val="3335866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381000" y="16042"/>
            <a:ext cx="8763000" cy="1219200"/>
          </a:xfrm>
        </p:spPr>
        <p:txBody>
          <a:bodyPr/>
          <a:lstStyle/>
          <a:p>
            <a:pPr eaLnBrk="1" hangingPunct="1">
              <a:defRPr/>
            </a:pPr>
            <a:r>
              <a:rPr lang="en-US" dirty="0"/>
              <a:t>You Should Now Be Able To:</a:t>
            </a:r>
          </a:p>
        </p:txBody>
      </p:sp>
      <p:sp>
        <p:nvSpPr>
          <p:cNvPr id="151555" name="Rectangle 3"/>
          <p:cNvSpPr>
            <a:spLocks noGrp="1" noChangeArrowheads="1"/>
          </p:cNvSpPr>
          <p:nvPr>
            <p:ph type="body" idx="1"/>
          </p:nvPr>
        </p:nvSpPr>
        <p:spPr>
          <a:xfrm>
            <a:off x="304800" y="1524000"/>
            <a:ext cx="8458200" cy="4495800"/>
          </a:xfrm>
        </p:spPr>
        <p:txBody>
          <a:bodyPr/>
          <a:lstStyle/>
          <a:p>
            <a:pPr>
              <a:buClr>
                <a:srgbClr val="E23012"/>
              </a:buClr>
            </a:pPr>
            <a:r>
              <a:rPr lang="en-US" dirty="0"/>
              <a:t>Identify the most appropriate exposure control measure to use for given project characteristics</a:t>
            </a:r>
          </a:p>
          <a:p>
            <a:pPr>
              <a:buClr>
                <a:srgbClr val="E23012"/>
              </a:buClr>
            </a:pPr>
            <a:r>
              <a:rPr lang="en-US" dirty="0"/>
              <a:t>Define positive protection devices</a:t>
            </a:r>
          </a:p>
          <a:p>
            <a:pPr>
              <a:buClr>
                <a:srgbClr val="E23012"/>
              </a:buClr>
            </a:pPr>
            <a:r>
              <a:rPr lang="en-US" dirty="0"/>
              <a:t>Assess the need to use positive protection and/or other strategies </a:t>
            </a:r>
          </a:p>
          <a:p>
            <a:pPr>
              <a:buClr>
                <a:srgbClr val="E23012"/>
              </a:buClr>
            </a:pPr>
            <a:endParaRPr lang="en-US" dirty="0"/>
          </a:p>
        </p:txBody>
      </p:sp>
    </p:spTree>
    <p:extLst>
      <p:ext uri="{BB962C8B-B14F-4D97-AF65-F5344CB8AC3E}">
        <p14:creationId xmlns:p14="http://schemas.microsoft.com/office/powerpoint/2010/main" val="3501594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316832" y="152400"/>
            <a:ext cx="8839200" cy="1219200"/>
          </a:xfrm>
        </p:spPr>
        <p:txBody>
          <a:bodyPr/>
          <a:lstStyle/>
          <a:p>
            <a:pPr eaLnBrk="1" hangingPunct="1">
              <a:defRPr/>
            </a:pPr>
            <a:r>
              <a:rPr lang="en-US" dirty="0"/>
              <a:t>You Should Now Be Able To:</a:t>
            </a:r>
          </a:p>
        </p:txBody>
      </p:sp>
      <p:sp>
        <p:nvSpPr>
          <p:cNvPr id="151555" name="Rectangle 3"/>
          <p:cNvSpPr>
            <a:spLocks noGrp="1" noChangeArrowheads="1"/>
          </p:cNvSpPr>
          <p:nvPr>
            <p:ph type="body" idx="1"/>
          </p:nvPr>
        </p:nvSpPr>
        <p:spPr>
          <a:xfrm>
            <a:off x="304800" y="1600200"/>
            <a:ext cx="8458200" cy="4495800"/>
          </a:xfrm>
        </p:spPr>
        <p:txBody>
          <a:bodyPr/>
          <a:lstStyle/>
          <a:p>
            <a:pPr>
              <a:buClr>
                <a:srgbClr val="E23012"/>
              </a:buClr>
            </a:pPr>
            <a:r>
              <a:rPr lang="en-US" dirty="0"/>
              <a:t>Identify the characteristics of projects that are best suited for consideration of exposure control measures and positive protection devices, and develop guidelines for their use</a:t>
            </a:r>
          </a:p>
          <a:p>
            <a:pPr>
              <a:buClr>
                <a:srgbClr val="E23012"/>
              </a:buClr>
            </a:pPr>
            <a:r>
              <a:rPr lang="en-US" dirty="0"/>
              <a:t>Use decision tools to determine the suitability of appropriate positive protection devices (or other worker exposure control measures) for a specific work zone situation </a:t>
            </a:r>
          </a:p>
          <a:p>
            <a:pPr>
              <a:buClr>
                <a:srgbClr val="E23012"/>
              </a:buClr>
            </a:pPr>
            <a:endParaRPr lang="en-US" dirty="0"/>
          </a:p>
        </p:txBody>
      </p:sp>
    </p:spTree>
    <p:extLst>
      <p:ext uri="{BB962C8B-B14F-4D97-AF65-F5344CB8AC3E}">
        <p14:creationId xmlns:p14="http://schemas.microsoft.com/office/powerpoint/2010/main" val="362571455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457200" y="92242"/>
            <a:ext cx="8686800" cy="1219200"/>
          </a:xfrm>
        </p:spPr>
        <p:txBody>
          <a:bodyPr/>
          <a:lstStyle/>
          <a:p>
            <a:pPr eaLnBrk="1" hangingPunct="1">
              <a:defRPr/>
            </a:pPr>
            <a:r>
              <a:rPr lang="en-US" dirty="0"/>
              <a:t>The “Parking Lot”</a:t>
            </a:r>
          </a:p>
        </p:txBody>
      </p:sp>
      <p:sp>
        <p:nvSpPr>
          <p:cNvPr id="20483" name="Rectangle 3"/>
          <p:cNvSpPr>
            <a:spLocks noGrp="1" noChangeArrowheads="1"/>
          </p:cNvSpPr>
          <p:nvPr>
            <p:ph type="body" idx="1"/>
          </p:nvPr>
        </p:nvSpPr>
        <p:spPr>
          <a:xfrm>
            <a:off x="762000" y="1600200"/>
            <a:ext cx="7010400" cy="4267200"/>
          </a:xfrm>
        </p:spPr>
        <p:txBody>
          <a:bodyPr/>
          <a:lstStyle/>
          <a:p>
            <a:pPr eaLnBrk="1" hangingPunct="1"/>
            <a:r>
              <a:rPr lang="en-US" dirty="0"/>
              <a:t>Did we “park” any questions until later?</a:t>
            </a:r>
          </a:p>
          <a:p>
            <a:pPr eaLnBrk="1" hangingPunct="1"/>
            <a:r>
              <a:rPr lang="en-US" dirty="0"/>
              <a:t>Have we answered all questions?</a:t>
            </a:r>
          </a:p>
          <a:p>
            <a:pPr eaLnBrk="1" hangingPunct="1"/>
            <a:r>
              <a:rPr lang="en-US" dirty="0"/>
              <a:t>Any pending questions? </a:t>
            </a:r>
          </a:p>
        </p:txBody>
      </p:sp>
    </p:spTree>
    <p:extLst>
      <p:ext uri="{BB962C8B-B14F-4D97-AF65-F5344CB8AC3E}">
        <p14:creationId xmlns:p14="http://schemas.microsoft.com/office/powerpoint/2010/main" val="2313919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381000" y="0"/>
            <a:ext cx="8305800" cy="1295400"/>
          </a:xfrm>
        </p:spPr>
        <p:txBody>
          <a:bodyPr/>
          <a:lstStyle/>
          <a:p>
            <a:pPr eaLnBrk="1" hangingPunct="1"/>
            <a:r>
              <a:rPr lang="en-US" dirty="0"/>
              <a:t>Course Evaluation Form</a:t>
            </a:r>
          </a:p>
        </p:txBody>
      </p:sp>
      <p:sp>
        <p:nvSpPr>
          <p:cNvPr id="200707" name="TextBox 12"/>
          <p:cNvSpPr txBox="1">
            <a:spLocks noChangeArrowheads="1"/>
          </p:cNvSpPr>
          <p:nvPr/>
        </p:nvSpPr>
        <p:spPr bwMode="auto">
          <a:xfrm>
            <a:off x="388189" y="1663914"/>
            <a:ext cx="4572000" cy="3539430"/>
          </a:xfrm>
          <a:prstGeom prst="rect">
            <a:avLst/>
          </a:prstGeom>
          <a:noFill/>
          <a:ln w="9525">
            <a:noFill/>
            <a:miter lim="800000"/>
            <a:headEnd/>
            <a:tailEnd/>
          </a:ln>
        </p:spPr>
        <p:txBody>
          <a:bodyPr>
            <a:spAutoFit/>
          </a:bodyPr>
          <a:lstStyle/>
          <a:p>
            <a:pPr marL="223838" indent="-223838">
              <a:buClr>
                <a:srgbClr val="C00000"/>
              </a:buClr>
              <a:buSzPct val="65000"/>
              <a:buFont typeface="Wingdings" panose="05000000000000000000" pitchFamily="2" charset="2"/>
              <a:buChar char="§"/>
            </a:pPr>
            <a:r>
              <a:rPr lang="en-US" sz="3200" dirty="0">
                <a:latin typeface="Calibri" pitchFamily="34" charset="0"/>
              </a:rPr>
              <a:t>Please let us know how you feel about the course</a:t>
            </a:r>
          </a:p>
          <a:p>
            <a:pPr marL="681038" lvl="2" indent="-223838">
              <a:buClr>
                <a:srgbClr val="C00000"/>
              </a:buClr>
              <a:buSzPct val="65000"/>
              <a:buFont typeface="Wingdings" panose="05000000000000000000" pitchFamily="2" charset="2"/>
              <a:buChar char="§"/>
            </a:pPr>
            <a:r>
              <a:rPr lang="en-US" sz="3200" dirty="0">
                <a:latin typeface="Calibri" pitchFamily="34" charset="0"/>
              </a:rPr>
              <a:t>Positive or negative</a:t>
            </a:r>
          </a:p>
          <a:p>
            <a:pPr marL="223838" indent="-223838">
              <a:buClr>
                <a:srgbClr val="C00000"/>
              </a:buClr>
              <a:buSzPct val="65000"/>
              <a:buFont typeface="Wingdings" panose="05000000000000000000" pitchFamily="2" charset="2"/>
              <a:buChar char="§"/>
            </a:pPr>
            <a:r>
              <a:rPr lang="en-US" sz="3200" dirty="0">
                <a:latin typeface="Calibri" pitchFamily="34" charset="0"/>
              </a:rPr>
              <a:t>How can we do better?</a:t>
            </a:r>
          </a:p>
          <a:p>
            <a:pPr marL="223838" indent="-223838">
              <a:buClr>
                <a:srgbClr val="C00000"/>
              </a:buClr>
              <a:buSzPct val="65000"/>
              <a:buFont typeface="Wingdings" panose="05000000000000000000" pitchFamily="2" charset="2"/>
              <a:buChar char="§"/>
            </a:pPr>
            <a:r>
              <a:rPr lang="en-US" sz="3200" dirty="0">
                <a:latin typeface="Calibri" pitchFamily="34" charset="0"/>
              </a:rPr>
              <a:t>Please be specific</a:t>
            </a:r>
          </a:p>
          <a:p>
            <a:pPr marL="223838" indent="-223838">
              <a:buClr>
                <a:srgbClr val="C00000"/>
              </a:buClr>
              <a:buSzPct val="65000"/>
              <a:buFont typeface="Wingdings" panose="05000000000000000000" pitchFamily="2" charset="2"/>
              <a:buChar char="§"/>
            </a:pPr>
            <a:r>
              <a:rPr lang="en-US" sz="3200" dirty="0">
                <a:latin typeface="Calibri" pitchFamily="34" charset="0"/>
              </a:rPr>
              <a:t>No name</a:t>
            </a:r>
          </a:p>
        </p:txBody>
      </p:sp>
    </p:spTree>
    <p:extLst>
      <p:ext uri="{BB962C8B-B14F-4D97-AF65-F5344CB8AC3E}">
        <p14:creationId xmlns:p14="http://schemas.microsoft.com/office/powerpoint/2010/main" val="2003497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1" name="Rectangle 2"/>
          <p:cNvSpPr>
            <a:spLocks noGrp="1" noChangeArrowheads="1"/>
          </p:cNvSpPr>
          <p:nvPr>
            <p:ph type="title"/>
          </p:nvPr>
        </p:nvSpPr>
        <p:spPr>
          <a:xfrm>
            <a:off x="304800" y="76200"/>
            <a:ext cx="8305800" cy="990600"/>
          </a:xfrm>
        </p:spPr>
        <p:txBody>
          <a:bodyPr/>
          <a:lstStyle/>
          <a:p>
            <a:pPr eaLnBrk="1" hangingPunct="1"/>
            <a:r>
              <a:rPr lang="en-US" dirty="0"/>
              <a:t>Course Evaluation Form</a:t>
            </a:r>
          </a:p>
        </p:txBody>
      </p:sp>
      <p:sp>
        <p:nvSpPr>
          <p:cNvPr id="12" name="Rectangle 11">
            <a:extLst>
              <a:ext uri="{C183D7F6-B498-43B3-948B-1728B52AA6E4}">
                <adec:decorative xmlns:adec="http://schemas.microsoft.com/office/drawing/2017/decorative" val="1"/>
              </a:ext>
            </a:extLst>
          </p:cNvPr>
          <p:cNvSpPr/>
          <p:nvPr/>
        </p:nvSpPr>
        <p:spPr>
          <a:xfrm>
            <a:off x="838200" y="2133600"/>
            <a:ext cx="533400" cy="533400"/>
          </a:xfrm>
          <a:prstGeom prst="rect">
            <a:avLst/>
          </a:prstGeom>
          <a:solidFill>
            <a:schemeClr val="bg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01733" name="TextBox 12"/>
          <p:cNvSpPr txBox="1">
            <a:spLocks noChangeArrowheads="1"/>
          </p:cNvSpPr>
          <p:nvPr/>
        </p:nvSpPr>
        <p:spPr bwMode="auto">
          <a:xfrm>
            <a:off x="1905000" y="2209800"/>
            <a:ext cx="2057400" cy="2062163"/>
          </a:xfrm>
          <a:prstGeom prst="rect">
            <a:avLst/>
          </a:prstGeom>
          <a:noFill/>
          <a:ln w="9525">
            <a:noFill/>
            <a:miter lim="800000"/>
            <a:headEnd/>
            <a:tailEnd/>
          </a:ln>
        </p:spPr>
        <p:txBody>
          <a:bodyPr>
            <a:spAutoFit/>
          </a:bodyPr>
          <a:lstStyle/>
          <a:p>
            <a:r>
              <a:rPr lang="en-US" sz="3200" b="1" dirty="0">
                <a:latin typeface="Calibri" pitchFamily="34" charset="0"/>
              </a:rPr>
              <a:t>Mark with an ‘X” or by shading</a:t>
            </a:r>
          </a:p>
          <a:p>
            <a:endParaRPr lang="en-US" sz="3200" b="1" i="1" dirty="0">
              <a:latin typeface="Calibri" pitchFamily="34" charset="0"/>
            </a:endParaRPr>
          </a:p>
        </p:txBody>
      </p:sp>
      <p:sp>
        <p:nvSpPr>
          <p:cNvPr id="14" name="Rectangle 13">
            <a:extLst>
              <a:ext uri="{C183D7F6-B498-43B3-948B-1728B52AA6E4}">
                <adec:decorative xmlns:adec="http://schemas.microsoft.com/office/drawing/2017/decorative" val="1"/>
              </a:ext>
            </a:extLst>
          </p:cNvPr>
          <p:cNvSpPr/>
          <p:nvPr/>
        </p:nvSpPr>
        <p:spPr>
          <a:xfrm>
            <a:off x="838200" y="3505200"/>
            <a:ext cx="533400" cy="533400"/>
          </a:xfrm>
          <a:prstGeom prst="rect">
            <a:avLst/>
          </a:prstGeom>
          <a:solidFill>
            <a:schemeClr val="tx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6" name="Straight Connector 15">
            <a:extLst>
              <a:ext uri="{C183D7F6-B498-43B3-948B-1728B52AA6E4}">
                <adec:decorative xmlns:adec="http://schemas.microsoft.com/office/drawing/2017/decorative" val="1"/>
              </a:ext>
            </a:extLst>
          </p:cNvPr>
          <p:cNvCxnSpPr/>
          <p:nvPr/>
        </p:nvCxnSpPr>
        <p:spPr>
          <a:xfrm rot="16200000" flipH="1">
            <a:off x="838200" y="2133600"/>
            <a:ext cx="533400" cy="53340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C183D7F6-B498-43B3-948B-1728B52AA6E4}">
                <adec:decorative xmlns:adec="http://schemas.microsoft.com/office/drawing/2017/decorative" val="1"/>
              </a:ext>
            </a:extLst>
          </p:cNvPr>
          <p:cNvCxnSpPr/>
          <p:nvPr/>
        </p:nvCxnSpPr>
        <p:spPr>
          <a:xfrm rot="5400000" flipH="1" flipV="1">
            <a:off x="838200" y="2133600"/>
            <a:ext cx="533400" cy="53340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3523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381000" y="0"/>
            <a:ext cx="8763000" cy="1219200"/>
          </a:xfrm>
        </p:spPr>
        <p:txBody>
          <a:bodyPr/>
          <a:lstStyle/>
          <a:p>
            <a:pPr eaLnBrk="1" hangingPunct="1">
              <a:defRPr/>
            </a:pPr>
            <a:r>
              <a:rPr lang="en-US" dirty="0"/>
              <a:t>Exam</a:t>
            </a:r>
          </a:p>
        </p:txBody>
      </p:sp>
      <p:sp>
        <p:nvSpPr>
          <p:cNvPr id="7" name="Rectangle 3" descr="25 multiple choice questions&#10;4 pts each = 100 pts&#10;30 minutes&#10;Open book, open notes&#10;Passing grade = 80%&#10;">
            <a:extLst>
              <a:ext uri="{FF2B5EF4-FFF2-40B4-BE49-F238E27FC236}">
                <a16:creationId xmlns:a16="http://schemas.microsoft.com/office/drawing/2014/main" id="{AA680300-5BF4-402F-AAAB-FC9609E4E5A0}"/>
              </a:ext>
            </a:extLst>
          </p:cNvPr>
          <p:cNvSpPr txBox="1">
            <a:spLocks noChangeArrowheads="1"/>
          </p:cNvSpPr>
          <p:nvPr/>
        </p:nvSpPr>
        <p:spPr bwMode="auto">
          <a:xfrm>
            <a:off x="546847" y="1600200"/>
            <a:ext cx="4800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a:lstStyle>
          <a:p>
            <a:pPr eaLnBrk="1" hangingPunct="1">
              <a:defRPr/>
            </a:pPr>
            <a:r>
              <a:rPr lang="en-US" kern="0" dirty="0">
                <a:solidFill>
                  <a:schemeClr val="accent6">
                    <a:lumMod val="50000"/>
                  </a:schemeClr>
                </a:solidFill>
              </a:rPr>
              <a:t>25 multiple choice questions</a:t>
            </a:r>
          </a:p>
          <a:p>
            <a:pPr eaLnBrk="1" hangingPunct="1">
              <a:defRPr/>
            </a:pPr>
            <a:r>
              <a:rPr lang="en-US" kern="0" dirty="0"/>
              <a:t>4 pts each = 100 pts</a:t>
            </a:r>
          </a:p>
          <a:p>
            <a:pPr eaLnBrk="1" hangingPunct="1">
              <a:defRPr/>
            </a:pPr>
            <a:r>
              <a:rPr lang="en-US" kern="0" dirty="0"/>
              <a:t>30 minutes</a:t>
            </a:r>
          </a:p>
          <a:p>
            <a:pPr eaLnBrk="1" hangingPunct="1">
              <a:defRPr/>
            </a:pPr>
            <a:r>
              <a:rPr lang="en-US" kern="0" dirty="0"/>
              <a:t>Open book, open notes</a:t>
            </a:r>
          </a:p>
          <a:p>
            <a:pPr eaLnBrk="1" hangingPunct="1">
              <a:defRPr/>
            </a:pPr>
            <a:r>
              <a:rPr lang="en-US" kern="0" dirty="0"/>
              <a:t>Passing grade = 80%</a:t>
            </a:r>
          </a:p>
        </p:txBody>
      </p:sp>
    </p:spTree>
    <p:extLst>
      <p:ext uri="{BB962C8B-B14F-4D97-AF65-F5344CB8AC3E}">
        <p14:creationId xmlns:p14="http://schemas.microsoft.com/office/powerpoint/2010/main" val="1214697083"/>
      </p:ext>
    </p:extLst>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24624F3D-7391-4242-9BAA-421BB741B521}"/>
</file>

<file path=customXml/itemProps2.xml><?xml version="1.0" encoding="utf-8"?>
<ds:datastoreItem xmlns:ds="http://schemas.openxmlformats.org/officeDocument/2006/customXml" ds:itemID="{9D078D28-1739-4F7D-9414-6F0F1F7C8A78}"/>
</file>

<file path=customXml/itemProps3.xml><?xml version="1.0" encoding="utf-8"?>
<ds:datastoreItem xmlns:ds="http://schemas.openxmlformats.org/officeDocument/2006/customXml" ds:itemID="{83B1F608-F58A-4FC2-8813-52321D9FA180}"/>
</file>

<file path=docProps/app.xml><?xml version="1.0" encoding="utf-8"?>
<Properties xmlns="http://schemas.openxmlformats.org/officeDocument/2006/extended-properties" xmlns:vt="http://schemas.openxmlformats.org/officeDocument/2006/docPropsVTypes">
  <TotalTime>15263</TotalTime>
  <Words>1174</Words>
  <Application>Microsoft Office PowerPoint</Application>
  <PresentationFormat>On-screen Show (4:3)</PresentationFormat>
  <Paragraphs>133</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Verdana</vt:lpstr>
      <vt:lpstr>Wingdings</vt:lpstr>
      <vt:lpstr>Default Design</vt:lpstr>
      <vt:lpstr>8. Closing</vt:lpstr>
      <vt:lpstr>Module Objectives</vt:lpstr>
      <vt:lpstr>Review of Course Objectives</vt:lpstr>
      <vt:lpstr>You Should Now Be Able To:</vt:lpstr>
      <vt:lpstr>You Should Now Be Able To:</vt:lpstr>
      <vt:lpstr>The “Parking Lot”</vt:lpstr>
      <vt:lpstr>Course Evaluation Form</vt:lpstr>
      <vt:lpstr>Course Evaluation Form</vt:lpstr>
      <vt:lpstr>Exam</vt:lpstr>
      <vt:lpstr>When Done</vt:lpstr>
      <vt:lpstr>Thank you for Choosing ATSSA for your Training Needs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681</cp:revision>
  <dcterms:created xsi:type="dcterms:W3CDTF">2003-08-18T20:36:41Z</dcterms:created>
  <dcterms:modified xsi:type="dcterms:W3CDTF">2025-04-09T13:55:30Z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